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3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2" r:id="rId17"/>
  </p:sldIdLst>
  <p:sldSz cx="9144000" cy="6858000" type="screen4x3"/>
  <p:notesSz cx="7099300" cy="102346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ลักษณะชุดรูปแบบ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575" cy="5111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r>
              <a:rPr lang="th-TH" smtClean="0"/>
              <a:t>ใบความรู้สรุปบทที่ 1-3 วิชาการออกแบบและเทคโนโลยี   ว21104  ดาวน์โหลดไฟล์เอกสารนี้ที่เว็บไซต์ </a:t>
            </a:r>
            <a:r>
              <a:rPr lang="en-US" smtClean="0"/>
              <a:t>tps.comsci.info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4021138" y="1"/>
            <a:ext cx="3076575" cy="5111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9C345F7E-D495-43C1-813E-52D3D82A5903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721850"/>
            <a:ext cx="3076575" cy="5111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r>
              <a:rPr lang="th-TH" smtClean="0"/>
              <a:t>ภาคเรียนที่ 2  ปีการศึกษา 2561  โดยครูวัชระ วงษ์ดี รร.ตากพิทยาคม</a:t>
            </a:r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E99F2D92-3EB2-422B-BCF5-D67092E6FF6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289470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575" cy="5111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r>
              <a:rPr lang="th-TH" smtClean="0"/>
              <a:t>ใบความรู้สรุปบทที่ 1-3 วิชาการออกแบบและเทคโนโลยี   ว21104  ดาวน์โหลดไฟล์เอกสารนี้ที่เว็บไซต์ </a:t>
            </a:r>
            <a:r>
              <a:rPr lang="en-US" smtClean="0"/>
              <a:t>tps.comsci.info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4021138" y="1"/>
            <a:ext cx="3076575" cy="511175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C94E0E96-D739-4514-BAF5-38DA126A2434}" type="datetimeFigureOut">
              <a:rPr lang="th-TH" smtClean="0"/>
              <a:t>15/01/62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9614" y="4860925"/>
            <a:ext cx="5680075" cy="4605338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721850"/>
            <a:ext cx="3076575" cy="5111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r>
              <a:rPr lang="th-TH" smtClean="0"/>
              <a:t>ภาคเรียนที่ 2  ปีการศึกษา 2561  โดยครูวัชระ วงษ์ดี รร.ตากพิทยาคม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57B3626D-44FD-4D82-9528-6B637264813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852164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26D-44FD-4D82-9528-6B6372648136}" type="slidenum">
              <a:rPr lang="th-TH" smtClean="0"/>
              <a:t>1</a:t>
            </a:fld>
            <a:endParaRPr lang="th-TH"/>
          </a:p>
        </p:txBody>
      </p:sp>
      <p:sp>
        <p:nvSpPr>
          <p:cNvPr id="5" name="ตัวแทนหัวกระดาษ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th-TH" smtClean="0"/>
              <a:t>ใบความรู้สรุปบทที่ 1-3 วิชาการออกแบบและเทคโนโลยี   ว21104  ดาวน์โหลดไฟล์เอกสารนี้ที่เว็บไซต์ </a:t>
            </a:r>
            <a:r>
              <a:rPr lang="en-US" smtClean="0"/>
              <a:t>tps.comsci.info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h-TH" smtClean="0"/>
              <a:t>ภาคเรียนที่ 2  ปีการศึกษา 2561  โดยครูวัชระ วงษ์ดี รร.ตากพิทยาคม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6118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8745-6711-4AE4-9419-34226361C10E}" type="datetime1">
              <a:rPr lang="th-TH" smtClean="0"/>
              <a:t>15/01/62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9DEF-DA20-4A41-999D-E3DB568A9E9D}" type="datetime1">
              <a:rPr lang="th-TH" smtClean="0"/>
              <a:t>15/01/62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7940A-E8DC-4890-9907-B38C868CA342}" type="datetime1">
              <a:rPr lang="th-TH" smtClean="0"/>
              <a:t>15/01/62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57C2D-AD6E-408F-980C-7C454F4EA360}" type="datetime1">
              <a:rPr lang="th-TH" smtClean="0"/>
              <a:t>15/01/62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F4052-D115-4A5B-8F0A-B52DE404C567}" type="datetime1">
              <a:rPr lang="th-TH" smtClean="0"/>
              <a:t>15/01/62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CDA92-5E56-4D22-9E64-5B6D98C25E28}" type="datetime1">
              <a:rPr lang="th-TH" smtClean="0"/>
              <a:t>15/01/62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947C-0B4E-4F79-82EF-82B36EF9B25A}" type="datetime1">
              <a:rPr lang="th-TH" smtClean="0"/>
              <a:t>15/01/62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E263-EC68-4479-94BF-56AD41E3E10E}" type="datetime1">
              <a:rPr lang="th-TH" smtClean="0"/>
              <a:t>15/01/62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E889-3EE6-4D38-BFEC-A8E06C488CB6}" type="datetime1">
              <a:rPr lang="th-TH" smtClean="0"/>
              <a:t>15/01/62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43597-CBFE-4D3A-BA64-37E4E7308C13}" type="datetime1">
              <a:rPr lang="th-TH" smtClean="0"/>
              <a:t>15/01/62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77A38-8083-4841-AC0D-F2A706D713EC}" type="datetime1">
              <a:rPr lang="th-TH" smtClean="0"/>
              <a:t>15/01/62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2993CE-7F28-4E56-9B22-38ACC73E821F}" type="datetime1">
              <a:rPr lang="th-TH" smtClean="0"/>
              <a:t>15/01/62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352928" cy="3528392"/>
          </a:xfrm>
        </p:spPr>
        <p:txBody>
          <a:bodyPr>
            <a:noAutofit/>
          </a:bodyPr>
          <a:lstStyle/>
          <a:p>
            <a:pPr algn="ctr"/>
            <a:r>
              <a:rPr lang="th-TH" sz="7200" dirty="0" smtClean="0">
                <a:solidFill>
                  <a:schemeClr val="tx1"/>
                </a:solidFill>
              </a:rPr>
              <a:t>ใบความรู้สรุปบทที่</a:t>
            </a:r>
            <a:r>
              <a:rPr lang="en-US" sz="7200" dirty="0" smtClean="0">
                <a:solidFill>
                  <a:schemeClr val="tx1"/>
                </a:solidFill>
              </a:rPr>
              <a:t> 1-3</a:t>
            </a:r>
            <a:r>
              <a:rPr lang="th-TH" sz="7200" dirty="0" smtClean="0">
                <a:solidFill>
                  <a:schemeClr val="tx1"/>
                </a:solidFill>
              </a:rPr>
              <a:t/>
            </a:r>
            <a:br>
              <a:rPr lang="th-TH" sz="7200" dirty="0" smtClean="0">
                <a:solidFill>
                  <a:schemeClr val="tx1"/>
                </a:solidFill>
              </a:rPr>
            </a:br>
            <a:r>
              <a:rPr lang="th-TH" sz="7200" dirty="0" smtClean="0">
                <a:solidFill>
                  <a:schemeClr val="tx1"/>
                </a:solidFill>
              </a:rPr>
              <a:t>วิชาการออกแบบและเทคโนโลยี   ว</a:t>
            </a:r>
            <a:r>
              <a:rPr lang="en-US" sz="7200" dirty="0" smtClean="0">
                <a:solidFill>
                  <a:schemeClr val="tx1"/>
                </a:solidFill>
              </a:rPr>
              <a:t>21104</a:t>
            </a:r>
            <a:endParaRPr lang="th-TH" sz="7200" dirty="0">
              <a:solidFill>
                <a:schemeClr val="tx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51520" y="3861048"/>
            <a:ext cx="8568952" cy="2808312"/>
          </a:xfrm>
        </p:spPr>
        <p:txBody>
          <a:bodyPr>
            <a:normAutofit fontScale="85000" lnSpcReduction="10000"/>
          </a:bodyPr>
          <a:lstStyle/>
          <a:p>
            <a:r>
              <a:rPr lang="th-TH" sz="6000" b="1" dirty="0" smtClean="0"/>
              <a:t>ภาคเรียนที่ </a:t>
            </a:r>
            <a:r>
              <a:rPr lang="en-US" sz="6000" b="1" dirty="0" smtClean="0"/>
              <a:t>2  </a:t>
            </a:r>
            <a:r>
              <a:rPr lang="th-TH" sz="6000" b="1" dirty="0" smtClean="0"/>
              <a:t>ปีการศึกษา </a:t>
            </a:r>
            <a:r>
              <a:rPr lang="en-US" sz="6000" b="1" dirty="0" smtClean="0"/>
              <a:t>2561</a:t>
            </a:r>
          </a:p>
          <a:p>
            <a:r>
              <a:rPr lang="th-TH" sz="6000" b="1" dirty="0" smtClean="0"/>
              <a:t>โดยครูวัชระ วงษ์ดี </a:t>
            </a:r>
            <a:r>
              <a:rPr lang="th-TH" sz="6000" b="1" dirty="0" err="1" smtClean="0"/>
              <a:t>รร</a:t>
            </a:r>
            <a:r>
              <a:rPr lang="th-TH" sz="6000" b="1" dirty="0" smtClean="0"/>
              <a:t>.ตากพิทยาคม</a:t>
            </a:r>
          </a:p>
          <a:p>
            <a:r>
              <a:rPr lang="th-TH" sz="6000" b="1" dirty="0" smtClean="0"/>
              <a:t>ดาวน์โหลดไฟล์นี้ที่ </a:t>
            </a:r>
            <a:r>
              <a:rPr lang="en-US" sz="6000" b="1" dirty="0" smtClean="0"/>
              <a:t>tps.comsci.info</a:t>
            </a:r>
            <a:endParaRPr lang="th-TH" sz="6000" b="1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1143000"/>
          </a:xfrm>
        </p:spPr>
        <p:txBody>
          <a:bodyPr/>
          <a:lstStyle/>
          <a:p>
            <a:r>
              <a:rPr lang="en-US" b="1" dirty="0" smtClean="0"/>
              <a:t>2.2 </a:t>
            </a:r>
            <a:r>
              <a:rPr lang="th-TH" b="1" dirty="0" smtClean="0"/>
              <a:t>การเปลี่ยนแปลงของ</a:t>
            </a:r>
            <a:r>
              <a:rPr lang="th-TH" b="1" dirty="0" err="1" smtClean="0"/>
              <a:t>เทค</a:t>
            </a:r>
            <a:r>
              <a:rPr lang="th-TH" b="1" dirty="0" smtClean="0"/>
              <a:t>โน</a:t>
            </a:r>
            <a:r>
              <a:rPr lang="th-TH" b="1" dirty="0"/>
              <a:t>ฯ</a:t>
            </a:r>
            <a:r>
              <a:rPr lang="th-TH" b="1" dirty="0" smtClean="0"/>
              <a:t>หน้าที่ </a:t>
            </a:r>
            <a:r>
              <a:rPr lang="en-US" b="1" dirty="0" smtClean="0"/>
              <a:t>26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805888"/>
          </a:xfrm>
        </p:spPr>
        <p:txBody>
          <a:bodyPr>
            <a:normAutofit fontScale="85000" lnSpcReduction="10000"/>
          </a:bodyPr>
          <a:lstStyle/>
          <a:p>
            <a:r>
              <a:rPr lang="th-TH" sz="4000" b="1" dirty="0" smtClean="0"/>
              <a:t>เปลี่ยนแปลงเทคโนโลยีเครื่องมือเตรียมดินทำนา</a:t>
            </a:r>
          </a:p>
          <a:p>
            <a:r>
              <a:rPr lang="en-US" sz="5400" b="1" dirty="0" smtClean="0"/>
              <a:t>1. </a:t>
            </a:r>
            <a:r>
              <a:rPr lang="th-TH" sz="5400" b="1" dirty="0" smtClean="0"/>
              <a:t>ไถ</a:t>
            </a:r>
            <a:r>
              <a:rPr lang="en-US" sz="5400" b="1" dirty="0" smtClean="0"/>
              <a:t>=</a:t>
            </a:r>
            <a:r>
              <a:rPr lang="th-TH" sz="5400" b="1" dirty="0" smtClean="0"/>
              <a:t>ใช้เวลานาน แรงคน บังคับไถ</a:t>
            </a:r>
          </a:p>
          <a:p>
            <a:r>
              <a:rPr lang="en-US" sz="5400" b="1" dirty="0" smtClean="0"/>
              <a:t>2. </a:t>
            </a:r>
            <a:r>
              <a:rPr lang="th-TH" sz="5400" b="1" dirty="0" smtClean="0"/>
              <a:t>รถไถนาเดินตาม</a:t>
            </a:r>
            <a:r>
              <a:rPr lang="en-US" sz="5400" b="1" dirty="0" smtClean="0"/>
              <a:t>=</a:t>
            </a:r>
            <a:r>
              <a:rPr lang="th-TH" sz="5400" b="1" dirty="0" smtClean="0"/>
              <a:t>แรงคนคน บังคับไถ</a:t>
            </a:r>
          </a:p>
          <a:p>
            <a:r>
              <a:rPr lang="en-US" sz="5400" b="1" dirty="0" smtClean="0"/>
              <a:t>3. </a:t>
            </a:r>
            <a:r>
              <a:rPr lang="th-TH" sz="5400" b="1" dirty="0" smtClean="0"/>
              <a:t>รถไถนานั่งขับ</a:t>
            </a:r>
            <a:r>
              <a:rPr lang="en-US" sz="5400" b="1" dirty="0" smtClean="0"/>
              <a:t>=</a:t>
            </a:r>
            <a:r>
              <a:rPr lang="th-TH" sz="5400" b="1" dirty="0" smtClean="0"/>
              <a:t> นั่งบนรถไม่เดินตาม เร็วสะดวกขึ้นแต่ไถพรวนดินได้อย่างเดียว</a:t>
            </a:r>
          </a:p>
          <a:p>
            <a:r>
              <a:rPr lang="en-US" sz="5400" b="1" dirty="0" smtClean="0"/>
              <a:t>4. </a:t>
            </a:r>
            <a:r>
              <a:rPr lang="th-TH" sz="5400" b="1" dirty="0" smtClean="0"/>
              <a:t>รถไถอเนกประสงค์</a:t>
            </a:r>
            <a:r>
              <a:rPr lang="en-US" sz="5400" b="1" dirty="0" smtClean="0"/>
              <a:t>=</a:t>
            </a:r>
            <a:r>
              <a:rPr lang="th-TH" sz="5400" b="1" dirty="0" smtClean="0"/>
              <a:t>ทุ่นแรงมนุษย์ทุกอย่าง</a:t>
            </a:r>
          </a:p>
          <a:p>
            <a:endParaRPr lang="th-TH" sz="4800" b="1" dirty="0" smtClean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569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1143000"/>
          </a:xfrm>
        </p:spPr>
        <p:txBody>
          <a:bodyPr/>
          <a:lstStyle/>
          <a:p>
            <a:r>
              <a:rPr lang="en-US" b="1" dirty="0" smtClean="0"/>
              <a:t>2.2 </a:t>
            </a:r>
            <a:r>
              <a:rPr lang="th-TH" b="1" dirty="0" smtClean="0"/>
              <a:t>การเปลี่ยนแปลงของ</a:t>
            </a:r>
            <a:r>
              <a:rPr lang="th-TH" b="1" dirty="0" err="1" smtClean="0"/>
              <a:t>เทค</a:t>
            </a:r>
            <a:r>
              <a:rPr lang="th-TH" b="1" dirty="0" smtClean="0"/>
              <a:t>โน</a:t>
            </a:r>
            <a:r>
              <a:rPr lang="th-TH" b="1" dirty="0"/>
              <a:t>ฯ</a:t>
            </a:r>
            <a:r>
              <a:rPr lang="th-TH" b="1" dirty="0" smtClean="0"/>
              <a:t>หน้าที่ </a:t>
            </a:r>
            <a:r>
              <a:rPr lang="en-US" b="1" dirty="0" smtClean="0"/>
              <a:t>28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805888"/>
          </a:xfrm>
        </p:spPr>
        <p:txBody>
          <a:bodyPr>
            <a:normAutofit fontScale="70000" lnSpcReduction="20000"/>
          </a:bodyPr>
          <a:lstStyle/>
          <a:p>
            <a:r>
              <a:rPr lang="th-TH" sz="4000" b="1" dirty="0" smtClean="0"/>
              <a:t>เปลี่ยนแปลงเทคโนโลยีถนอมอาหารประเภทนมโดยใช้ความร้อน</a:t>
            </a:r>
          </a:p>
          <a:p>
            <a:r>
              <a:rPr lang="en-US" sz="5400" b="1" dirty="0" smtClean="0">
                <a:cs typeface="Browallia New" pitchFamily="34" charset="-34"/>
              </a:rPr>
              <a:t>1. </a:t>
            </a:r>
            <a:r>
              <a:rPr lang="th-TH" sz="5400" b="1" dirty="0" smtClean="0">
                <a:cs typeface="Browallia New" pitchFamily="34" charset="-34"/>
              </a:rPr>
              <a:t>การต้ม</a:t>
            </a:r>
            <a:r>
              <a:rPr lang="en-US" sz="5400" b="1" dirty="0" smtClean="0">
                <a:cs typeface="Browallia New" pitchFamily="34" charset="-34"/>
              </a:rPr>
              <a:t>=</a:t>
            </a:r>
            <a:r>
              <a:rPr lang="th-TH" sz="5400" b="1" dirty="0" smtClean="0">
                <a:cs typeface="Browallia New" pitchFamily="34" charset="-34"/>
              </a:rPr>
              <a:t>ฆ่าเชื้อไม่ได้ทั้งหมด รักษานม</a:t>
            </a:r>
            <a:r>
              <a:rPr lang="en-US" sz="5400" b="1" dirty="0" smtClean="0">
                <a:cs typeface="Browallia New" pitchFamily="34" charset="-34"/>
              </a:rPr>
              <a:t>1</a:t>
            </a:r>
            <a:r>
              <a:rPr lang="th-TH" sz="5400" b="1" dirty="0" smtClean="0">
                <a:cs typeface="Browallia New" pitchFamily="34" charset="-34"/>
              </a:rPr>
              <a:t>วัน</a:t>
            </a:r>
          </a:p>
          <a:p>
            <a:r>
              <a:rPr lang="en-US" sz="5400" b="1" dirty="0" smtClean="0">
                <a:cs typeface="Browallia New" pitchFamily="34" charset="-34"/>
              </a:rPr>
              <a:t>2. </a:t>
            </a:r>
            <a:r>
              <a:rPr lang="th-TH" sz="5400" b="1" dirty="0" smtClean="0">
                <a:cs typeface="Browallia New" pitchFamily="34" charset="-34"/>
              </a:rPr>
              <a:t>พาส</a:t>
            </a:r>
            <a:r>
              <a:rPr lang="th-TH" sz="5400" b="1" dirty="0" err="1" smtClean="0">
                <a:cs typeface="Browallia New" pitchFamily="34" charset="-34"/>
              </a:rPr>
              <a:t>เจอร์ไรส์</a:t>
            </a:r>
            <a:r>
              <a:rPr lang="en-US" sz="5400" b="1" dirty="0" smtClean="0">
                <a:cs typeface="Browallia New" pitchFamily="34" charset="-34"/>
              </a:rPr>
              <a:t>=</a:t>
            </a:r>
            <a:r>
              <a:rPr lang="th-TH" sz="5400" b="1" dirty="0" smtClean="0">
                <a:cs typeface="Browallia New" pitchFamily="34" charset="-34"/>
              </a:rPr>
              <a:t>เก็บ</a:t>
            </a:r>
            <a:r>
              <a:rPr lang="en-US" sz="5400" b="1" dirty="0" smtClean="0">
                <a:cs typeface="Browallia New" pitchFamily="34" charset="-34"/>
              </a:rPr>
              <a:t>7</a:t>
            </a:r>
            <a:r>
              <a:rPr lang="th-TH" sz="5400" b="1" dirty="0" smtClean="0">
                <a:cs typeface="Browallia New" pitchFamily="34" charset="-34"/>
              </a:rPr>
              <a:t>วันในตู้เย็น สารฯรสชาติเดิม</a:t>
            </a:r>
          </a:p>
          <a:p>
            <a:r>
              <a:rPr lang="en-US" sz="5400" b="1" dirty="0" smtClean="0">
                <a:cs typeface="Browallia New" pitchFamily="34" charset="-34"/>
              </a:rPr>
              <a:t>t&gt;63C</a:t>
            </a:r>
            <a:r>
              <a:rPr lang="th-TH" sz="5400" b="1" dirty="0" smtClean="0">
                <a:cs typeface="Browallia New" pitchFamily="34" charset="-34"/>
              </a:rPr>
              <a:t> </a:t>
            </a:r>
            <a:r>
              <a:rPr lang="en-US" sz="5400" b="1" dirty="0" smtClean="0">
                <a:cs typeface="Browallia New" pitchFamily="34" charset="-34"/>
              </a:rPr>
              <a:t>30</a:t>
            </a:r>
            <a:r>
              <a:rPr lang="th-TH" sz="5400" b="1" dirty="0" smtClean="0">
                <a:cs typeface="Browallia New" pitchFamily="34" charset="-34"/>
              </a:rPr>
              <a:t>นาที หรือ </a:t>
            </a:r>
            <a:r>
              <a:rPr lang="en-US" sz="5400" b="1" dirty="0" smtClean="0">
                <a:cs typeface="Browallia New" pitchFamily="34" charset="-34"/>
              </a:rPr>
              <a:t>t&gt;72C</a:t>
            </a:r>
            <a:r>
              <a:rPr lang="th-TH" sz="5400" b="1" dirty="0" smtClean="0">
                <a:cs typeface="Browallia New" pitchFamily="34" charset="-34"/>
              </a:rPr>
              <a:t> </a:t>
            </a:r>
            <a:r>
              <a:rPr lang="en-US" sz="5400" b="1" dirty="0" smtClean="0">
                <a:cs typeface="Browallia New" pitchFamily="34" charset="-34"/>
              </a:rPr>
              <a:t>15</a:t>
            </a:r>
            <a:r>
              <a:rPr lang="th-TH" sz="5400" b="1" dirty="0" smtClean="0">
                <a:cs typeface="Browallia New" pitchFamily="34" charset="-34"/>
              </a:rPr>
              <a:t>วินาที </a:t>
            </a:r>
            <a:r>
              <a:rPr lang="en-US" sz="5400" b="1" dirty="0" smtClean="0">
                <a:cs typeface="Browallia New" pitchFamily="34" charset="-34"/>
              </a:rPr>
              <a:t>-&gt;</a:t>
            </a:r>
            <a:r>
              <a:rPr lang="th-TH" sz="5400" b="1" dirty="0" smtClean="0">
                <a:cs typeface="Browallia New" pitchFamily="34" charset="-34"/>
              </a:rPr>
              <a:t>เย็น</a:t>
            </a:r>
            <a:r>
              <a:rPr lang="en-US" sz="5400" b="1" dirty="0" smtClean="0">
                <a:cs typeface="Browallia New" pitchFamily="34" charset="-34"/>
              </a:rPr>
              <a:t>5C</a:t>
            </a:r>
            <a:endParaRPr lang="th-TH" sz="5400" b="1" dirty="0" smtClean="0">
              <a:cs typeface="Browallia New" pitchFamily="34" charset="-34"/>
            </a:endParaRPr>
          </a:p>
          <a:p>
            <a:r>
              <a:rPr lang="en-US" sz="5400" b="1" dirty="0" smtClean="0">
                <a:cs typeface="Browallia New" pitchFamily="34" charset="-34"/>
              </a:rPr>
              <a:t>3. </a:t>
            </a:r>
            <a:r>
              <a:rPr lang="th-TH" sz="5400" b="1" dirty="0" err="1" smtClean="0">
                <a:cs typeface="Browallia New" pitchFamily="34" charset="-34"/>
              </a:rPr>
              <a:t>สเต</a:t>
            </a:r>
            <a:r>
              <a:rPr lang="th-TH" sz="5400" b="1" dirty="0" smtClean="0">
                <a:cs typeface="Browallia New" pitchFamily="34" charset="-34"/>
              </a:rPr>
              <a:t>อริ</a:t>
            </a:r>
            <a:r>
              <a:rPr lang="th-TH" sz="5400" b="1" dirty="0" err="1" smtClean="0">
                <a:cs typeface="Browallia New" pitchFamily="34" charset="-34"/>
              </a:rPr>
              <a:t>ไลส์</a:t>
            </a:r>
            <a:r>
              <a:rPr lang="en-US" sz="5400" b="1" dirty="0" smtClean="0">
                <a:cs typeface="Browallia New" pitchFamily="34" charset="-34"/>
              </a:rPr>
              <a:t>=t&gt;100C &gt;20</a:t>
            </a:r>
            <a:r>
              <a:rPr lang="th-TH" sz="5400" b="1" dirty="0" smtClean="0">
                <a:cs typeface="Browallia New" pitchFamily="34" charset="-34"/>
              </a:rPr>
              <a:t>นาที เก็บ</a:t>
            </a:r>
            <a:r>
              <a:rPr lang="en-US" sz="5400" b="1" dirty="0" smtClean="0">
                <a:cs typeface="Browallia New" pitchFamily="34" charset="-34"/>
              </a:rPr>
              <a:t>12</a:t>
            </a:r>
            <a:r>
              <a:rPr lang="th-TH" sz="5400" b="1" dirty="0" smtClean="0">
                <a:cs typeface="Browallia New" pitchFamily="34" charset="-34"/>
              </a:rPr>
              <a:t>ด.ไม่แช่ตู้</a:t>
            </a:r>
          </a:p>
          <a:p>
            <a:r>
              <a:rPr lang="en-US" sz="5400" b="1" dirty="0" smtClean="0">
                <a:cs typeface="Browallia New" pitchFamily="34" charset="-34"/>
              </a:rPr>
              <a:t>4. UHT=t&gt;133C 2-3</a:t>
            </a:r>
            <a:r>
              <a:rPr lang="th-TH" sz="5400" b="1" dirty="0" smtClean="0">
                <a:cs typeface="Browallia New" pitchFamily="34" charset="-34"/>
              </a:rPr>
              <a:t>วิ เก็บ</a:t>
            </a:r>
            <a:r>
              <a:rPr lang="en-US" sz="5400" b="1" dirty="0" smtClean="0">
                <a:cs typeface="Browallia New" pitchFamily="34" charset="-34"/>
              </a:rPr>
              <a:t>6-8</a:t>
            </a:r>
            <a:r>
              <a:rPr lang="th-TH" sz="5400" b="1" dirty="0" smtClean="0">
                <a:cs typeface="Browallia New" pitchFamily="34" charset="-34"/>
              </a:rPr>
              <a:t>ด. ไม่แช่ตู้เย็น</a:t>
            </a:r>
            <a:endParaRPr lang="en-US" sz="5400" b="1" dirty="0" smtClean="0">
              <a:cs typeface="Browallia New" pitchFamily="34" charset="-34"/>
            </a:endParaRPr>
          </a:p>
          <a:p>
            <a:r>
              <a:rPr lang="en-US" sz="5400" b="1" dirty="0" smtClean="0">
                <a:cs typeface="Browallia New" pitchFamily="34" charset="-34"/>
              </a:rPr>
              <a:t>5. Spray dry </a:t>
            </a:r>
            <a:r>
              <a:rPr lang="th-TH" sz="5400" b="1" dirty="0" smtClean="0">
                <a:cs typeface="Browallia New" pitchFamily="34" charset="-34"/>
              </a:rPr>
              <a:t>ทำแห้งแบบพ่นฝอย  ผ่านลมร้อนระเหยน้ำออกอย่างรวดเร็ว ไม่ทำลายสารอาหาร แต่เสียกลิ่น</a:t>
            </a:r>
          </a:p>
          <a:p>
            <a:endParaRPr lang="th-TH" sz="4800" b="1" dirty="0" smtClean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92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4608512"/>
          </a:xfrm>
        </p:spPr>
        <p:txBody>
          <a:bodyPr>
            <a:noAutofit/>
          </a:bodyPr>
          <a:lstStyle/>
          <a:p>
            <a:pPr algn="ctr"/>
            <a:r>
              <a:rPr lang="th-TH" sz="8000" dirty="0" smtClean="0">
                <a:solidFill>
                  <a:schemeClr val="tx1"/>
                </a:solidFill>
              </a:rPr>
              <a:t/>
            </a:r>
            <a:br>
              <a:rPr lang="th-TH" sz="8000" dirty="0" smtClean="0">
                <a:solidFill>
                  <a:schemeClr val="tx1"/>
                </a:solidFill>
              </a:rPr>
            </a:br>
            <a:r>
              <a:rPr lang="th-TH" sz="8000" dirty="0">
                <a:solidFill>
                  <a:schemeClr val="tx1"/>
                </a:solidFill>
              </a:rPr>
              <a:t/>
            </a:r>
            <a:br>
              <a:rPr lang="th-TH" sz="8000" dirty="0">
                <a:solidFill>
                  <a:schemeClr val="tx1"/>
                </a:solidFill>
              </a:rPr>
            </a:br>
            <a:r>
              <a:rPr lang="th-TH" sz="8000" dirty="0" smtClean="0">
                <a:solidFill>
                  <a:schemeClr val="tx1"/>
                </a:solidFill>
              </a:rPr>
              <a:t/>
            </a:r>
            <a:br>
              <a:rPr lang="th-TH" sz="8000" dirty="0" smtClean="0">
                <a:solidFill>
                  <a:schemeClr val="tx1"/>
                </a:solidFill>
              </a:rPr>
            </a:br>
            <a:r>
              <a:rPr lang="th-TH" sz="8000" dirty="0">
                <a:solidFill>
                  <a:schemeClr val="tx1"/>
                </a:solidFill>
              </a:rPr>
              <a:t/>
            </a:r>
            <a:br>
              <a:rPr lang="th-TH" sz="8000" dirty="0">
                <a:solidFill>
                  <a:schemeClr val="tx1"/>
                </a:solidFill>
              </a:rPr>
            </a:br>
            <a:r>
              <a:rPr lang="th-TH" sz="8000" dirty="0" smtClean="0">
                <a:solidFill>
                  <a:schemeClr val="tx1"/>
                </a:solidFill>
              </a:rPr>
              <a:t/>
            </a:r>
            <a:br>
              <a:rPr lang="th-TH" sz="8000" dirty="0" smtClean="0">
                <a:solidFill>
                  <a:schemeClr val="tx1"/>
                </a:solidFill>
              </a:rPr>
            </a:br>
            <a:r>
              <a:rPr lang="th-TH" sz="8000" dirty="0" smtClean="0">
                <a:solidFill>
                  <a:schemeClr val="tx1"/>
                </a:solidFill>
              </a:rPr>
              <a:t>ทบทวน สรุปบทที่ </a:t>
            </a:r>
            <a:r>
              <a:rPr lang="en-US" sz="8000" dirty="0" smtClean="0">
                <a:solidFill>
                  <a:schemeClr val="tx1"/>
                </a:solidFill>
              </a:rPr>
              <a:t>3 </a:t>
            </a:r>
            <a:r>
              <a:rPr lang="th-TH" sz="8000" dirty="0" smtClean="0">
                <a:solidFill>
                  <a:schemeClr val="tx1"/>
                </a:solidFill>
              </a:rPr>
              <a:t>ระบบ</a:t>
            </a:r>
            <a:br>
              <a:rPr lang="th-TH" sz="8000" dirty="0" smtClean="0">
                <a:solidFill>
                  <a:schemeClr val="tx1"/>
                </a:solidFill>
              </a:rPr>
            </a:br>
            <a:r>
              <a:rPr lang="th-TH" sz="8000" dirty="0" smtClean="0">
                <a:solidFill>
                  <a:schemeClr val="tx1"/>
                </a:solidFill>
              </a:rPr>
              <a:t>ทางเทคโนโลยี</a:t>
            </a:r>
            <a:br>
              <a:rPr lang="th-TH" sz="8000" dirty="0" smtClean="0">
                <a:solidFill>
                  <a:schemeClr val="tx1"/>
                </a:solidFill>
              </a:rPr>
            </a:br>
            <a:r>
              <a:rPr lang="th-TH" sz="9600" dirty="0" smtClean="0">
                <a:solidFill>
                  <a:schemeClr val="tx1"/>
                </a:solidFill>
              </a:rPr>
              <a:t/>
            </a:r>
            <a:br>
              <a:rPr lang="th-TH" sz="9600" dirty="0" smtClean="0">
                <a:solidFill>
                  <a:schemeClr val="tx1"/>
                </a:solidFill>
              </a:rPr>
            </a:br>
            <a:r>
              <a:rPr lang="th-TH" sz="5400" dirty="0" smtClean="0">
                <a:solidFill>
                  <a:schemeClr val="tx1"/>
                </a:solidFill>
              </a:rPr>
              <a:t>วิชาการออกแบบและเทคโนโลยี  ว</a:t>
            </a:r>
            <a:r>
              <a:rPr lang="en-US" sz="5400" dirty="0" smtClean="0">
                <a:solidFill>
                  <a:schemeClr val="tx1"/>
                </a:solidFill>
              </a:rPr>
              <a:t>21104</a:t>
            </a:r>
            <a:endParaRPr lang="th-TH" sz="5400" dirty="0">
              <a:solidFill>
                <a:schemeClr val="tx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51520" y="5157192"/>
            <a:ext cx="8496944" cy="2184648"/>
          </a:xfrm>
        </p:spPr>
        <p:txBody>
          <a:bodyPr>
            <a:normAutofit fontScale="85000" lnSpcReduction="10000"/>
          </a:bodyPr>
          <a:lstStyle/>
          <a:p>
            <a:r>
              <a:rPr lang="th-TH" sz="6000" b="1" dirty="0" smtClean="0"/>
              <a:t>ภาคเรียนที่ </a:t>
            </a:r>
            <a:r>
              <a:rPr lang="en-US" sz="6000" b="1" dirty="0" smtClean="0"/>
              <a:t>2  </a:t>
            </a:r>
            <a:r>
              <a:rPr lang="th-TH" sz="6000" b="1" dirty="0" smtClean="0"/>
              <a:t>ปีการศึกษา </a:t>
            </a:r>
            <a:r>
              <a:rPr lang="en-US" sz="6000" b="1" dirty="0" smtClean="0"/>
              <a:t>2561</a:t>
            </a:r>
          </a:p>
          <a:p>
            <a:r>
              <a:rPr lang="th-TH" sz="6000" b="1" dirty="0"/>
              <a:t>ดาวน์โหลดไฟล์ที่ </a:t>
            </a:r>
            <a:r>
              <a:rPr lang="en-US" sz="6000" b="1" dirty="0"/>
              <a:t>tps.comsci.info</a:t>
            </a:r>
            <a:endParaRPr lang="th-TH" sz="6000" b="1" dirty="0"/>
          </a:p>
          <a:p>
            <a:endParaRPr lang="th-TH" sz="6000" b="1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09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3.1 </a:t>
            </a:r>
            <a:r>
              <a:rPr lang="th-TH" b="1" dirty="0" smtClean="0"/>
              <a:t>ความและประเภทของระบบฯ หน้าที่ </a:t>
            </a:r>
            <a:r>
              <a:rPr lang="en-US" b="1" dirty="0" smtClean="0"/>
              <a:t>37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805888"/>
          </a:xfrm>
        </p:spPr>
        <p:txBody>
          <a:bodyPr>
            <a:normAutofit/>
          </a:bodyPr>
          <a:lstStyle/>
          <a:p>
            <a:r>
              <a:rPr lang="th-TH" sz="4000" b="1" dirty="0"/>
              <a:t> </a:t>
            </a:r>
            <a:r>
              <a:rPr lang="th-TH" sz="4000" b="1" dirty="0" smtClean="0"/>
              <a:t> ระบบคือ กลุ่มของส่วนต่างๆตั้งแต่สองส่วนขึ้นไป ประกอบและทำงานร่วมกัน เพื่อให้บรรลุวัตถุประสงค์</a:t>
            </a:r>
          </a:p>
          <a:p>
            <a:r>
              <a:rPr lang="en-US" sz="4800" b="1" dirty="0"/>
              <a:t> </a:t>
            </a:r>
            <a:r>
              <a:rPr lang="en-US" sz="4800" b="1" dirty="0" smtClean="0"/>
              <a:t> </a:t>
            </a:r>
            <a:r>
              <a:rPr lang="th-TH" sz="4800" b="1" dirty="0" smtClean="0"/>
              <a:t>ระบบมี </a:t>
            </a:r>
            <a:r>
              <a:rPr lang="en-US" sz="4800" b="1" dirty="0" smtClean="0"/>
              <a:t>2 </a:t>
            </a:r>
            <a:r>
              <a:rPr lang="th-TH" sz="4800" b="1" dirty="0" smtClean="0"/>
              <a:t>ประเภท ได้แก่ </a:t>
            </a:r>
          </a:p>
          <a:p>
            <a:r>
              <a:rPr lang="th-TH" sz="4800" b="1" dirty="0" smtClean="0"/>
              <a:t> ระบบที่พบในธรรมชาติ คือ การสร้างขึ้นเองหรือเป็นไปตามธรรมชาติ  เช่น ระบบลำเลียงในพืช ระบบหมุนเวียนเลือด ระบบหายใจ เป็นต้น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324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3.2 </a:t>
            </a:r>
            <a:r>
              <a:rPr lang="th-TH" b="1" dirty="0" smtClean="0"/>
              <a:t>องค์ประกอบระบบทางเทคโนโลยี หน้าที่ </a:t>
            </a:r>
            <a:r>
              <a:rPr lang="en-US" b="1" dirty="0" smtClean="0"/>
              <a:t>40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 fontScale="92500" lnSpcReduction="20000"/>
          </a:bodyPr>
          <a:lstStyle/>
          <a:p>
            <a:r>
              <a:rPr lang="th-TH" sz="4000" b="1" dirty="0"/>
              <a:t> </a:t>
            </a:r>
            <a:r>
              <a:rPr lang="th-TH" sz="4000" b="1" dirty="0" smtClean="0"/>
              <a:t> ตัวป้อน</a:t>
            </a:r>
            <a:r>
              <a:rPr lang="en-US" sz="4000" b="1" dirty="0" smtClean="0"/>
              <a:t>(Input)</a:t>
            </a:r>
            <a:r>
              <a:rPr lang="th-TH" sz="4000" b="1" dirty="0" smtClean="0"/>
              <a:t>คือสิ่งที่ป้อนเข้าสู่ระบบ </a:t>
            </a:r>
            <a:r>
              <a:rPr lang="en-US" sz="4000" b="1" dirty="0" smtClean="0"/>
              <a:t>&gt;= 1 </a:t>
            </a:r>
            <a:r>
              <a:rPr lang="th-TH" sz="4800" b="1" dirty="0" smtClean="0"/>
              <a:t>อย่าง</a:t>
            </a:r>
          </a:p>
          <a:p>
            <a:r>
              <a:rPr lang="th-TH" sz="4800" b="1" dirty="0" smtClean="0"/>
              <a:t>กระบวนการ</a:t>
            </a:r>
            <a:r>
              <a:rPr lang="en-US" sz="4800" b="1" dirty="0" smtClean="0"/>
              <a:t>(Process) </a:t>
            </a:r>
            <a:r>
              <a:rPr lang="th-TH" sz="4800" b="1" dirty="0" smtClean="0"/>
              <a:t>คือกิจกรรมหรือ</a:t>
            </a:r>
            <a:r>
              <a:rPr lang="th-TH" sz="4500" b="1" dirty="0" smtClean="0"/>
              <a:t>ดำเนินการที่เกิดขึ้น เพื่อผลผลิตตามวัตถุประสงค์</a:t>
            </a:r>
          </a:p>
          <a:p>
            <a:r>
              <a:rPr lang="th-TH" sz="4500" b="1" dirty="0" smtClean="0"/>
              <a:t>ผลผลิต</a:t>
            </a:r>
            <a:r>
              <a:rPr lang="en-US" sz="4500" b="1" dirty="0" smtClean="0"/>
              <a:t>(output) </a:t>
            </a:r>
            <a:r>
              <a:rPr lang="th-TH" sz="4500" b="1" dirty="0" smtClean="0"/>
              <a:t>คือผลที่ได้จากการทำงานร่วมกันของตัวป้อน กระบวนการ รวมผลพลอยได้</a:t>
            </a:r>
          </a:p>
          <a:p>
            <a:r>
              <a:rPr lang="th-TH" sz="4500" b="1" dirty="0" smtClean="0"/>
              <a:t>ข้อมูลย้อนกลับ</a:t>
            </a:r>
            <a:r>
              <a:rPr lang="en-US" sz="4500" b="1" dirty="0" smtClean="0"/>
              <a:t>(feedback)</a:t>
            </a:r>
            <a:r>
              <a:rPr lang="th-TH" sz="4500" b="1" dirty="0" smtClean="0"/>
              <a:t>ใช้ควบคุมหรือ</a:t>
            </a:r>
            <a:r>
              <a:rPr lang="th-TH" sz="4100" b="1" dirty="0" smtClean="0"/>
              <a:t>ป้อนกลับให้ระบบทำงานตามวัตถุประสงค์ ซึ่งมีบางระบบ</a:t>
            </a:r>
          </a:p>
          <a:p>
            <a:pPr marL="0" indent="0">
              <a:buNone/>
            </a:pPr>
            <a:r>
              <a:rPr lang="th-TH" sz="4100" b="1" dirty="0" smtClean="0"/>
              <a:t>   หรืออาจไม่มีก็ได้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76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3.2 </a:t>
            </a:r>
            <a:r>
              <a:rPr lang="th-TH" b="1" dirty="0" smtClean="0"/>
              <a:t>ตัวอย่างระบบทางเทคโนโลยีฯ หน้าที่ </a:t>
            </a:r>
            <a:r>
              <a:rPr lang="en-US" b="1" dirty="0" smtClean="0"/>
              <a:t>41-43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805888"/>
          </a:xfrm>
        </p:spPr>
        <p:txBody>
          <a:bodyPr>
            <a:normAutofit/>
          </a:bodyPr>
          <a:lstStyle/>
          <a:p>
            <a:r>
              <a:rPr lang="th-TH" sz="4000" b="1" dirty="0"/>
              <a:t> </a:t>
            </a:r>
            <a:r>
              <a:rPr lang="th-TH" sz="4000" b="1" dirty="0" smtClean="0"/>
              <a:t> </a:t>
            </a:r>
            <a:endParaRPr lang="th-TH" sz="4100" b="1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629619"/>
              </p:ext>
            </p:extLst>
          </p:nvPr>
        </p:nvGraphicFramePr>
        <p:xfrm>
          <a:off x="683568" y="1340767"/>
          <a:ext cx="8136904" cy="52565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728192"/>
                <a:gridCol w="1929814"/>
                <a:gridCol w="1627381"/>
                <a:gridCol w="1627381"/>
              </a:tblGrid>
              <a:tr h="1432770">
                <a:tc>
                  <a:txBody>
                    <a:bodyPr/>
                    <a:lstStyle/>
                    <a:p>
                      <a:r>
                        <a:rPr lang="th-TH" sz="2800" b="1" u="sng" dirty="0" smtClean="0"/>
                        <a:t>ตัวอย่างระบบฯ</a:t>
                      </a:r>
                      <a:endParaRPr lang="th-TH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b="1" u="sng" dirty="0" smtClean="0"/>
                        <a:t>ตัวป้อน</a:t>
                      </a:r>
                      <a:endParaRPr lang="th-TH" sz="3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b="1" u="sng" dirty="0" smtClean="0"/>
                        <a:t>กระบวนการ</a:t>
                      </a:r>
                      <a:endParaRPr lang="th-TH" sz="3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b="1" u="sng" dirty="0" smtClean="0"/>
                        <a:t>ผลผลิต</a:t>
                      </a:r>
                      <a:endParaRPr lang="th-TH" sz="3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b="1" u="sng" dirty="0" smtClean="0"/>
                        <a:t>ข้อมูลย้อนกลับ</a:t>
                      </a:r>
                      <a:endParaRPr lang="th-TH" sz="3600" b="1" u="sng" dirty="0"/>
                    </a:p>
                  </a:txBody>
                  <a:tcPr/>
                </a:tc>
              </a:tr>
              <a:tr h="1112829"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จักรยาน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แรงถีบบันได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การหมุนของจาน</a:t>
                      </a:r>
                      <a:r>
                        <a:rPr lang="th-TH" sz="2800" b="1" baseline="0" dirty="0" smtClean="0"/>
                        <a:t> โซ่ ล้อ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จักรยาน</a:t>
                      </a:r>
                    </a:p>
                    <a:p>
                      <a:r>
                        <a:rPr lang="th-TH" sz="2800" b="1" dirty="0" smtClean="0"/>
                        <a:t>เคลื่อนที่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ความเร็ว</a:t>
                      </a:r>
                      <a:endParaRPr lang="th-TH" sz="2800" b="1" dirty="0"/>
                    </a:p>
                  </a:txBody>
                  <a:tcPr/>
                </a:tc>
              </a:tr>
              <a:tr h="1112829"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เตาแก๊ส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แก๊สหุงต้ม ประกายไฟ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การทำงานของเตาแก๊ส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เปลวไฟ ความร้อน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(ไม่มี)</a:t>
                      </a:r>
                      <a:endParaRPr lang="th-TH" sz="2800" b="1" dirty="0"/>
                    </a:p>
                  </a:txBody>
                  <a:tcPr/>
                </a:tc>
              </a:tr>
              <a:tr h="1598157"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บำบัดน้ำเสีย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น้ำเสีย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การตกตะกอน</a:t>
                      </a:r>
                      <a:r>
                        <a:rPr lang="th-TH" sz="2800" b="1" baseline="0" dirty="0" smtClean="0"/>
                        <a:t> เติมแบคทีเรีย 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น้ำสะอาด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(ไม่มี) </a:t>
                      </a:r>
                      <a:endParaRPr lang="th-TH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447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4352"/>
            <a:ext cx="8686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3.3 </a:t>
            </a:r>
            <a:r>
              <a:rPr lang="th-TH" b="1" dirty="0" smtClean="0"/>
              <a:t>ตัวอย่างวิเคราะห์ระบบฯ หน้าที่ </a:t>
            </a:r>
            <a:r>
              <a:rPr lang="en-US" b="1" dirty="0" smtClean="0"/>
              <a:t>45-50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805888"/>
          </a:xfrm>
        </p:spPr>
        <p:txBody>
          <a:bodyPr>
            <a:normAutofit/>
          </a:bodyPr>
          <a:lstStyle/>
          <a:p>
            <a:r>
              <a:rPr lang="th-TH" sz="4000" b="1" dirty="0"/>
              <a:t> </a:t>
            </a:r>
            <a:r>
              <a:rPr lang="th-TH" sz="4000" b="1" dirty="0" smtClean="0"/>
              <a:t> </a:t>
            </a:r>
            <a:endParaRPr lang="th-TH" sz="4100" b="1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099565"/>
              </p:ext>
            </p:extLst>
          </p:nvPr>
        </p:nvGraphicFramePr>
        <p:xfrm>
          <a:off x="323528" y="1052736"/>
          <a:ext cx="8496943" cy="560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3"/>
                <a:gridCol w="1426778"/>
                <a:gridCol w="2461654"/>
                <a:gridCol w="1512168"/>
                <a:gridCol w="1440160"/>
              </a:tblGrid>
              <a:tr h="936104">
                <a:tc>
                  <a:txBody>
                    <a:bodyPr/>
                    <a:lstStyle/>
                    <a:p>
                      <a:r>
                        <a:rPr lang="th-TH" sz="2800" b="1" u="sng" dirty="0" smtClean="0"/>
                        <a:t>ตัวอย่างวิเคราะห์ฯ</a:t>
                      </a:r>
                      <a:endParaRPr lang="th-TH" sz="28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b="1" u="sng" dirty="0" smtClean="0"/>
                        <a:t>ตัวป้อน</a:t>
                      </a:r>
                      <a:endParaRPr lang="th-TH" sz="3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b="1" u="sng" dirty="0" smtClean="0"/>
                        <a:t>กระบวนการ</a:t>
                      </a:r>
                      <a:endParaRPr lang="th-TH" sz="3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600" b="1" u="sng" dirty="0" smtClean="0"/>
                        <a:t>ผลผลิต</a:t>
                      </a:r>
                      <a:endParaRPr lang="th-TH" sz="36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3200" b="1" u="sng" dirty="0" smtClean="0"/>
                        <a:t>ข้อมูลย้อนกลับ</a:t>
                      </a:r>
                      <a:endParaRPr lang="th-TH" sz="3200" b="1" u="sng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กระติกน้ำร้อนไฟฟ้า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น้ำ , ไฟฟ้า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ทำให้ลวดร้อน</a:t>
                      </a:r>
                      <a:r>
                        <a:rPr lang="th-TH" sz="2800" b="1" baseline="0" dirty="0" smtClean="0"/>
                        <a:t> และถ่ายเทความร้อนไปยังน้ำ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น้ำร้อน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อุณหภูมิของน้ำ</a:t>
                      </a:r>
                      <a:endParaRPr lang="th-TH" sz="2800" b="1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ตู้อบพลังงานแสงอาทิตย์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แสงอาทิตย์</a:t>
                      </a:r>
                    </a:p>
                    <a:p>
                      <a:r>
                        <a:rPr lang="th-TH" sz="2800" b="1" dirty="0" smtClean="0"/>
                        <a:t>อาหาร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พื้นดูดกลืนความร้อนสะสมหมุนเวียนอากาศในตู้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เปลวไฟ ความร้อน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(ไม่มี)</a:t>
                      </a:r>
                      <a:endParaRPr lang="th-TH" sz="2800" b="1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การรดน้ำอัตโนมัติแบบวัดความชื้นของดิน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น้ำและ ค่าความชื้นในดิน  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เซ็นเซอร์ตรวจวัดความชื้นในดิน</a:t>
                      </a:r>
                      <a:r>
                        <a:rPr lang="th-TH" sz="2800" b="1" baseline="0" dirty="0" smtClean="0"/>
                        <a:t> ส่งสัญญาณให้ปั้มน้ำทำงาน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ละอองน้ำจากหัวสปริง</a:t>
                      </a:r>
                      <a:r>
                        <a:rPr lang="th-TH" sz="2800" b="1" dirty="0" err="1" smtClean="0"/>
                        <a:t>เกอร์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ค่าความชื่นในดิน</a:t>
                      </a:r>
                      <a:endParaRPr lang="th-TH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66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40960" cy="1514432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/>
              <a:t>กำหนดการสอบกลางภาค</a:t>
            </a:r>
            <a:r>
              <a:rPr lang="en-US" b="1" dirty="0" smtClean="0"/>
              <a:t> 2/2561 </a:t>
            </a:r>
            <a:r>
              <a:rPr lang="th-TH" b="1" dirty="0" smtClean="0"/>
              <a:t>ครั้งที่ </a:t>
            </a:r>
            <a:r>
              <a:rPr lang="en-US" b="1" dirty="0" smtClean="0"/>
              <a:t>2 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661872"/>
          </a:xfrm>
        </p:spPr>
        <p:txBody>
          <a:bodyPr>
            <a:normAutofit fontScale="85000" lnSpcReduction="10000"/>
          </a:bodyPr>
          <a:lstStyle/>
          <a:p>
            <a:r>
              <a:rPr lang="th-TH" sz="5400" b="1" dirty="0" smtClean="0"/>
              <a:t> ข้อละ </a:t>
            </a:r>
            <a:r>
              <a:rPr lang="en-US" sz="5400" b="1" dirty="0" smtClean="0"/>
              <a:t>2 </a:t>
            </a:r>
            <a:r>
              <a:rPr lang="th-TH" sz="5400" b="1" dirty="0" smtClean="0"/>
              <a:t>คะแนน </a:t>
            </a:r>
            <a:r>
              <a:rPr lang="en-US" sz="5400" b="1" dirty="0" smtClean="0"/>
              <a:t>10 </a:t>
            </a:r>
            <a:r>
              <a:rPr lang="th-TH" sz="5400" b="1" dirty="0" smtClean="0"/>
              <a:t>ข้อ </a:t>
            </a:r>
            <a:r>
              <a:rPr lang="en-US" sz="5400" b="1" dirty="0" smtClean="0"/>
              <a:t>20 </a:t>
            </a:r>
            <a:r>
              <a:rPr lang="th-TH" sz="5400" b="1" dirty="0" smtClean="0"/>
              <a:t>คะแนน</a:t>
            </a:r>
          </a:p>
          <a:p>
            <a:r>
              <a:rPr lang="th-TH" sz="5400" b="1" dirty="0" smtClean="0"/>
              <a:t>ทั้ง</a:t>
            </a:r>
            <a:r>
              <a:rPr lang="en-US" sz="5400" b="1" dirty="0" smtClean="0"/>
              <a:t>2</a:t>
            </a:r>
            <a:r>
              <a:rPr lang="th-TH" sz="5400" b="1" dirty="0" smtClean="0"/>
              <a:t>ครั้งเลือกคะแนนที่ดีที่สุด</a:t>
            </a:r>
          </a:p>
          <a:p>
            <a:r>
              <a:rPr lang="th-TH" sz="5400" b="1" dirty="0" smtClean="0"/>
              <a:t>ม.</a:t>
            </a:r>
            <a:r>
              <a:rPr lang="en-US" sz="5400" b="1" dirty="0" smtClean="0"/>
              <a:t>1/1 </a:t>
            </a:r>
            <a:r>
              <a:rPr lang="th-TH" sz="5400" b="1" dirty="0" smtClean="0"/>
              <a:t>สอบวันที่ </a:t>
            </a:r>
            <a:r>
              <a:rPr lang="en-US" sz="5400" b="1" dirty="0" smtClean="0"/>
              <a:t>17 </a:t>
            </a:r>
            <a:r>
              <a:rPr lang="th-TH" sz="5400" b="1" dirty="0" smtClean="0"/>
              <a:t>ม.ค. </a:t>
            </a:r>
            <a:r>
              <a:rPr lang="en-US" sz="5400" b="1" dirty="0" smtClean="0"/>
              <a:t>2562</a:t>
            </a:r>
          </a:p>
          <a:p>
            <a:r>
              <a:rPr lang="th-TH" sz="5400" b="1" dirty="0" smtClean="0"/>
              <a:t>ม.</a:t>
            </a:r>
            <a:r>
              <a:rPr lang="en-US" sz="5400" b="1" dirty="0" smtClean="0"/>
              <a:t>1/2 </a:t>
            </a:r>
            <a:r>
              <a:rPr lang="th-TH" sz="5400" b="1" dirty="0" smtClean="0"/>
              <a:t>สอบวันที่ </a:t>
            </a:r>
            <a:r>
              <a:rPr lang="en-US" sz="5400" b="1" dirty="0" smtClean="0"/>
              <a:t>21 </a:t>
            </a:r>
            <a:r>
              <a:rPr lang="th-TH" sz="5400" b="1" dirty="0" smtClean="0"/>
              <a:t>ม.ค. </a:t>
            </a:r>
            <a:r>
              <a:rPr lang="en-US" sz="5400" b="1" dirty="0" smtClean="0"/>
              <a:t>2562</a:t>
            </a:r>
          </a:p>
          <a:p>
            <a:r>
              <a:rPr lang="th-TH" sz="5400" b="1" dirty="0"/>
              <a:t>ม.</a:t>
            </a:r>
            <a:r>
              <a:rPr lang="en-US" sz="5400" b="1" dirty="0" smtClean="0"/>
              <a:t>1/3 </a:t>
            </a:r>
            <a:r>
              <a:rPr lang="th-TH" sz="5400" b="1" dirty="0"/>
              <a:t>สอบวันที่ </a:t>
            </a:r>
            <a:r>
              <a:rPr lang="en-US" sz="5400" b="1" dirty="0" smtClean="0"/>
              <a:t>22 </a:t>
            </a:r>
            <a:r>
              <a:rPr lang="th-TH" sz="5400" b="1" dirty="0"/>
              <a:t>ม.ค. </a:t>
            </a:r>
            <a:r>
              <a:rPr lang="en-US" sz="5400" b="1" dirty="0" smtClean="0"/>
              <a:t>2562</a:t>
            </a:r>
          </a:p>
          <a:p>
            <a:r>
              <a:rPr lang="th-TH" sz="5400" b="1" dirty="0" smtClean="0"/>
              <a:t>(ก่อนสอบส่งสมุด หนังสือและเอกสารฉบับนี้)</a:t>
            </a:r>
            <a:endParaRPr lang="th-TH" sz="5400" b="1" dirty="0"/>
          </a:p>
          <a:p>
            <a:endParaRPr lang="th-TH" sz="5400" b="1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652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/>
              <a:t>บทที่ </a:t>
            </a:r>
            <a:r>
              <a:rPr lang="en-US" b="1" dirty="0" smtClean="0"/>
              <a:t>1 </a:t>
            </a:r>
            <a:br>
              <a:rPr lang="en-US" b="1" dirty="0" smtClean="0"/>
            </a:br>
            <a:r>
              <a:rPr lang="en-US" b="1" dirty="0" smtClean="0"/>
              <a:t>1.1 </a:t>
            </a:r>
            <a:r>
              <a:rPr lang="th-TH" b="1" dirty="0" smtClean="0"/>
              <a:t>ความหมายของเทคโนโลยี หน้าที่ </a:t>
            </a:r>
            <a:r>
              <a:rPr lang="en-US" b="1" dirty="0" smtClean="0"/>
              <a:t>3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5400" b="1" dirty="0" smtClean="0"/>
              <a:t> เทคโนโลยีคือ สิ่งของเครื่องใช้หรือผลิตภัณฑ์ วิธีการที่มนุษย์สร้างขึ้นเพื่อใช้ประโยชน์ในการแก้ปัญหาหรือสนองความต้องการทั้งสิ้น ทั้งในอดีต ปัจจุบันและอนาคต </a:t>
            </a:r>
            <a:endParaRPr lang="th-TH" sz="5400" b="1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410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1.2 </a:t>
            </a:r>
            <a:r>
              <a:rPr lang="th-TH" b="1" dirty="0" smtClean="0"/>
              <a:t>ประโยชน์ของเทคโนโลยี หน้าที่ </a:t>
            </a:r>
            <a:r>
              <a:rPr lang="en-US" b="1" dirty="0"/>
              <a:t>7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935480"/>
            <a:ext cx="8507288" cy="4805888"/>
          </a:xfrm>
        </p:spPr>
        <p:txBody>
          <a:bodyPr>
            <a:normAutofit fontScale="92500"/>
          </a:bodyPr>
          <a:lstStyle/>
          <a:p>
            <a:r>
              <a:rPr lang="th-TH" sz="4800" b="1" dirty="0" smtClean="0"/>
              <a:t> </a:t>
            </a:r>
            <a:r>
              <a:rPr lang="en-US" sz="4800" b="1" dirty="0" smtClean="0"/>
              <a:t>1)</a:t>
            </a:r>
            <a:r>
              <a:rPr lang="th-TH" sz="4800" b="1" dirty="0" smtClean="0"/>
              <a:t>แก้ปัญหาสนองความต้องการ เช่น </a:t>
            </a:r>
            <a:r>
              <a:rPr lang="en-US" sz="4800" b="1" dirty="0" smtClean="0"/>
              <a:t>reuse recycle </a:t>
            </a:r>
            <a:r>
              <a:rPr lang="th-TH" sz="4800" b="1" dirty="0" smtClean="0"/>
              <a:t>เพื่อแก้ปริมาณขยะ ฝนหลวงแก้ภัยแล้ง กังหันชัยพัฒนาแก้น้ำเสีย  ปัจจัย</a:t>
            </a:r>
            <a:r>
              <a:rPr lang="en-US" sz="4800" b="1" dirty="0" smtClean="0"/>
              <a:t>4</a:t>
            </a:r>
            <a:endParaRPr lang="th-TH" sz="4800" b="1" dirty="0" smtClean="0"/>
          </a:p>
          <a:p>
            <a:r>
              <a:rPr lang="en-US" sz="4800" b="1" dirty="0" smtClean="0"/>
              <a:t>2) </a:t>
            </a:r>
            <a:r>
              <a:rPr lang="th-TH" sz="4800" b="1" dirty="0" smtClean="0"/>
              <a:t>เพิ่มความสามารถ ช่วยทำงาน รวดเร็วดีขึ้น ค่าใช้จ่ายถูกลง เช่น เครื่องคิดเลข รอกช่วยยกของ เครื่องจักรผลิตสินค้า กล้องจุลทรรศน์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34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784976" cy="5225752"/>
          </a:xfrm>
        </p:spPr>
        <p:txBody>
          <a:bodyPr>
            <a:noAutofit/>
          </a:bodyPr>
          <a:lstStyle/>
          <a:p>
            <a:pPr algn="ctr"/>
            <a:r>
              <a:rPr lang="th-TH" sz="8000" dirty="0" smtClean="0">
                <a:solidFill>
                  <a:schemeClr val="tx1"/>
                </a:solidFill>
              </a:rPr>
              <a:t>ทบทวน สรุปบทที่ </a:t>
            </a:r>
            <a:r>
              <a:rPr lang="en-US" sz="8000" dirty="0" smtClean="0">
                <a:solidFill>
                  <a:schemeClr val="tx1"/>
                </a:solidFill>
              </a:rPr>
              <a:t>2 </a:t>
            </a:r>
            <a:r>
              <a:rPr lang="th-TH" sz="8000" dirty="0" smtClean="0">
                <a:solidFill>
                  <a:schemeClr val="tx1"/>
                </a:solidFill>
              </a:rPr>
              <a:t>การเปลี่ยนแปลงของเทคโนโลยี</a:t>
            </a:r>
            <a:br>
              <a:rPr lang="th-TH" sz="8000" dirty="0" smtClean="0">
                <a:solidFill>
                  <a:schemeClr val="tx1"/>
                </a:solidFill>
              </a:rPr>
            </a:br>
            <a:r>
              <a:rPr lang="th-TH" sz="9600" dirty="0" smtClean="0">
                <a:solidFill>
                  <a:schemeClr val="tx1"/>
                </a:solidFill>
              </a:rPr>
              <a:t/>
            </a:r>
            <a:br>
              <a:rPr lang="th-TH" sz="9600" dirty="0" smtClean="0">
                <a:solidFill>
                  <a:schemeClr val="tx1"/>
                </a:solidFill>
              </a:rPr>
            </a:br>
            <a:r>
              <a:rPr lang="th-TH" sz="5400" dirty="0" smtClean="0">
                <a:solidFill>
                  <a:schemeClr val="tx1"/>
                </a:solidFill>
              </a:rPr>
              <a:t>วิชาการออกแบบและเทคโนโลยี  ว</a:t>
            </a:r>
            <a:r>
              <a:rPr lang="en-US" sz="5400" dirty="0" smtClean="0">
                <a:solidFill>
                  <a:schemeClr val="tx1"/>
                </a:solidFill>
              </a:rPr>
              <a:t>21104</a:t>
            </a:r>
            <a:endParaRPr lang="th-TH" sz="5400" dirty="0">
              <a:solidFill>
                <a:schemeClr val="tx1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11560" y="5589240"/>
            <a:ext cx="7854696" cy="1752600"/>
          </a:xfrm>
        </p:spPr>
        <p:txBody>
          <a:bodyPr>
            <a:normAutofit/>
          </a:bodyPr>
          <a:lstStyle/>
          <a:p>
            <a:r>
              <a:rPr lang="th-TH" sz="6000" b="1" dirty="0" smtClean="0"/>
              <a:t>ภาคเรียนที่ </a:t>
            </a:r>
            <a:r>
              <a:rPr lang="en-US" sz="6000" b="1" dirty="0" smtClean="0"/>
              <a:t>2  </a:t>
            </a:r>
            <a:r>
              <a:rPr lang="th-TH" sz="6000" b="1" dirty="0" smtClean="0"/>
              <a:t>ปีการศึกษา </a:t>
            </a:r>
            <a:r>
              <a:rPr lang="en-US" sz="6000" b="1" dirty="0" smtClean="0"/>
              <a:t>2560</a:t>
            </a:r>
            <a:endParaRPr lang="th-TH" sz="6000" b="1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205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1143000"/>
          </a:xfrm>
        </p:spPr>
        <p:txBody>
          <a:bodyPr/>
          <a:lstStyle/>
          <a:p>
            <a:r>
              <a:rPr lang="en-US" b="1" dirty="0"/>
              <a:t>2</a:t>
            </a:r>
            <a:r>
              <a:rPr lang="en-US" b="1" dirty="0" smtClean="0"/>
              <a:t>.1 </a:t>
            </a:r>
            <a:r>
              <a:rPr lang="th-TH" b="1" dirty="0" smtClean="0"/>
              <a:t>การเปลี่ยนแปลงของ</a:t>
            </a:r>
            <a:r>
              <a:rPr lang="th-TH" b="1" dirty="0" err="1" smtClean="0"/>
              <a:t>เทค</a:t>
            </a:r>
            <a:r>
              <a:rPr lang="th-TH" b="1" dirty="0" smtClean="0"/>
              <a:t>โน</a:t>
            </a:r>
            <a:r>
              <a:rPr lang="th-TH" b="1" dirty="0"/>
              <a:t>ฯ</a:t>
            </a:r>
            <a:r>
              <a:rPr lang="th-TH" b="1" dirty="0" smtClean="0"/>
              <a:t>หน้าที่ </a:t>
            </a:r>
            <a:r>
              <a:rPr lang="en-US" b="1" dirty="0" smtClean="0"/>
              <a:t>18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5400" b="1" dirty="0" smtClean="0"/>
              <a:t>เทคโนโลยีเครื่องซักผ้าอดีตถึงปัจจุบัน </a:t>
            </a:r>
          </a:p>
          <a:p>
            <a:r>
              <a:rPr lang="th-TH" sz="5400" b="1" dirty="0" smtClean="0"/>
              <a:t>  ไม้ตีผ้า </a:t>
            </a:r>
            <a:r>
              <a:rPr lang="en-US" sz="5400" b="1" dirty="0" smtClean="0"/>
              <a:t>-&gt; </a:t>
            </a:r>
            <a:r>
              <a:rPr lang="th-TH" sz="5400" b="1" dirty="0" smtClean="0"/>
              <a:t>กระดานซักผ้า </a:t>
            </a:r>
          </a:p>
          <a:p>
            <a:r>
              <a:rPr lang="en-US" sz="5400" b="1" dirty="0" smtClean="0"/>
              <a:t> -&gt; </a:t>
            </a:r>
            <a:r>
              <a:rPr lang="th-TH" sz="5400" b="1" dirty="0" smtClean="0"/>
              <a:t>ก้านโยก </a:t>
            </a:r>
            <a:r>
              <a:rPr lang="en-US" sz="5400" b="1" dirty="0" smtClean="0"/>
              <a:t>-&gt; </a:t>
            </a:r>
            <a:r>
              <a:rPr lang="th-TH" sz="5400" b="1" dirty="0" smtClean="0"/>
              <a:t>กลไก </a:t>
            </a:r>
          </a:p>
          <a:p>
            <a:r>
              <a:rPr lang="en-US" sz="5400" b="1" dirty="0" smtClean="0"/>
              <a:t> -&gt; </a:t>
            </a:r>
            <a:r>
              <a:rPr lang="th-TH" sz="5400" b="1" dirty="0" smtClean="0"/>
              <a:t>มอเตอร์ไฟฟ้า </a:t>
            </a:r>
            <a:r>
              <a:rPr lang="en-US" sz="5400" b="1" dirty="0" smtClean="0"/>
              <a:t>-&gt; </a:t>
            </a:r>
            <a:r>
              <a:rPr lang="th-TH" sz="5400" b="1" dirty="0" smtClean="0"/>
              <a:t>ถังปั่นแห้ง</a:t>
            </a:r>
          </a:p>
          <a:p>
            <a:r>
              <a:rPr lang="en-US" sz="5400" b="1" dirty="0" smtClean="0"/>
              <a:t> -&gt;</a:t>
            </a:r>
            <a:r>
              <a:rPr lang="th-TH" sz="5400" b="1" dirty="0" smtClean="0"/>
              <a:t> ถังเดียว </a:t>
            </a:r>
            <a:r>
              <a:rPr lang="en-US" sz="5400" b="1" dirty="0" smtClean="0"/>
              <a:t> -&gt; </a:t>
            </a:r>
            <a:r>
              <a:rPr lang="th-TH" sz="5400" b="1" dirty="0" smtClean="0"/>
              <a:t>ระบบควบคุมซับซ้อน</a:t>
            </a:r>
            <a:endParaRPr lang="th-TH" sz="5400" b="1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76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1143000"/>
          </a:xfrm>
        </p:spPr>
        <p:txBody>
          <a:bodyPr/>
          <a:lstStyle/>
          <a:p>
            <a:r>
              <a:rPr lang="en-US" b="1" dirty="0"/>
              <a:t>2</a:t>
            </a:r>
            <a:r>
              <a:rPr lang="en-US" b="1" dirty="0" smtClean="0"/>
              <a:t>.1 </a:t>
            </a:r>
            <a:r>
              <a:rPr lang="th-TH" b="1" dirty="0" smtClean="0"/>
              <a:t>การเปลี่ยนแปลงของ</a:t>
            </a:r>
            <a:r>
              <a:rPr lang="th-TH" b="1" dirty="0" err="1" smtClean="0"/>
              <a:t>เทค</a:t>
            </a:r>
            <a:r>
              <a:rPr lang="th-TH" b="1" dirty="0" smtClean="0"/>
              <a:t>โน</a:t>
            </a:r>
            <a:r>
              <a:rPr lang="th-TH" b="1" dirty="0"/>
              <a:t>ฯ</a:t>
            </a:r>
            <a:r>
              <a:rPr lang="th-TH" b="1" dirty="0" smtClean="0"/>
              <a:t>หน้าที่ </a:t>
            </a:r>
            <a:r>
              <a:rPr lang="en-US" b="1" dirty="0" smtClean="0"/>
              <a:t>21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5400" b="1" dirty="0" smtClean="0"/>
              <a:t>เทคโนโลยีการเพาะเห็ด</a:t>
            </a:r>
          </a:p>
          <a:p>
            <a:r>
              <a:rPr lang="en-US" sz="5400" b="1" dirty="0" smtClean="0"/>
              <a:t>1. </a:t>
            </a:r>
            <a:r>
              <a:rPr lang="th-TH" sz="5400" b="1" dirty="0" smtClean="0"/>
              <a:t>เก็บเห็ดตามฤดูกาล</a:t>
            </a:r>
            <a:r>
              <a:rPr lang="th-TH" sz="5400" b="1" dirty="0"/>
              <a:t> </a:t>
            </a:r>
            <a:endParaRPr lang="th-TH" sz="5400" b="1" dirty="0" smtClean="0"/>
          </a:p>
          <a:p>
            <a:r>
              <a:rPr lang="en-US" sz="5400" b="1" dirty="0" smtClean="0"/>
              <a:t>-&gt; 2. </a:t>
            </a:r>
            <a:r>
              <a:rPr lang="th-TH" sz="5400" b="1" dirty="0" smtClean="0"/>
              <a:t>โรงเพาะเห็ด</a:t>
            </a:r>
          </a:p>
          <a:p>
            <a:r>
              <a:rPr lang="en-US" sz="5400" b="1" dirty="0" smtClean="0"/>
              <a:t>-&gt; 3. </a:t>
            </a:r>
            <a:r>
              <a:rPr lang="th-TH" sz="5400" b="1" dirty="0" smtClean="0"/>
              <a:t>ฟาร์มเห็ดอัจฉริยะ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023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1143000"/>
          </a:xfrm>
        </p:spPr>
        <p:txBody>
          <a:bodyPr/>
          <a:lstStyle/>
          <a:p>
            <a:r>
              <a:rPr lang="en-US" b="1" dirty="0" smtClean="0"/>
              <a:t>2.2 </a:t>
            </a:r>
            <a:r>
              <a:rPr lang="th-TH" b="1" dirty="0" smtClean="0"/>
              <a:t>การเปลี่ยนแปลงของ</a:t>
            </a:r>
            <a:r>
              <a:rPr lang="th-TH" b="1" dirty="0" err="1" smtClean="0"/>
              <a:t>เทค</a:t>
            </a:r>
            <a:r>
              <a:rPr lang="th-TH" b="1" dirty="0" smtClean="0"/>
              <a:t>โน</a:t>
            </a:r>
            <a:r>
              <a:rPr lang="th-TH" b="1" dirty="0"/>
              <a:t>ฯ</a:t>
            </a:r>
            <a:r>
              <a:rPr lang="th-TH" b="1" dirty="0" smtClean="0"/>
              <a:t>หน้าที่ </a:t>
            </a:r>
            <a:r>
              <a:rPr lang="en-US" b="1" dirty="0" smtClean="0"/>
              <a:t>24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sz="5400" b="1" dirty="0" smtClean="0"/>
              <a:t>เปลี่ยนแปลงเทคโนโลยีเตา</a:t>
            </a:r>
          </a:p>
          <a:p>
            <a:r>
              <a:rPr lang="en-US" sz="5400" b="1" dirty="0" smtClean="0"/>
              <a:t>1. </a:t>
            </a:r>
            <a:r>
              <a:rPr lang="th-TH" sz="5400" b="1" dirty="0" smtClean="0"/>
              <a:t>เตาก้อนเส้า </a:t>
            </a:r>
            <a:r>
              <a:rPr lang="en-US" sz="5400" b="1" dirty="0" smtClean="0"/>
              <a:t>=</a:t>
            </a:r>
            <a:r>
              <a:rPr lang="th-TH" sz="5400" b="1" dirty="0" smtClean="0"/>
              <a:t>เคลื่อนย้ายไม่ได้</a:t>
            </a:r>
          </a:p>
          <a:p>
            <a:r>
              <a:rPr lang="en-US" sz="5400" b="1" dirty="0" smtClean="0"/>
              <a:t>2. </a:t>
            </a:r>
            <a:r>
              <a:rPr lang="th-TH" sz="5400" b="1" dirty="0" smtClean="0"/>
              <a:t>เตาฟืน</a:t>
            </a:r>
            <a:r>
              <a:rPr lang="en-US" sz="5400" b="1" dirty="0" smtClean="0"/>
              <a:t>= </a:t>
            </a:r>
            <a:r>
              <a:rPr lang="th-TH" sz="5400" b="1" dirty="0"/>
              <a:t>เคลื่อนย้ายไม่ได้</a:t>
            </a:r>
            <a:endParaRPr lang="th-TH" sz="5400" b="1" dirty="0" smtClean="0"/>
          </a:p>
          <a:p>
            <a:r>
              <a:rPr lang="en-US" sz="5400" b="1" dirty="0" smtClean="0"/>
              <a:t>3. </a:t>
            </a:r>
            <a:r>
              <a:rPr lang="th-TH" sz="5400" b="1" dirty="0" smtClean="0"/>
              <a:t>เตาอั้งโล่</a:t>
            </a:r>
            <a:r>
              <a:rPr lang="en-US" sz="5400" b="1" dirty="0" smtClean="0"/>
              <a:t>=</a:t>
            </a:r>
            <a:r>
              <a:rPr lang="th-TH" sz="5400" b="1" dirty="0" smtClean="0"/>
              <a:t>ย้ายได้แต่เกิดเขม่า</a:t>
            </a:r>
          </a:p>
          <a:p>
            <a:pPr marL="0" indent="0">
              <a:buNone/>
            </a:pPr>
            <a:r>
              <a:rPr lang="th-TH" sz="5400" b="1" dirty="0" smtClean="0"/>
              <a:t>                        และก่อไฟนาน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102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1143000"/>
          </a:xfrm>
        </p:spPr>
        <p:txBody>
          <a:bodyPr/>
          <a:lstStyle/>
          <a:p>
            <a:r>
              <a:rPr lang="en-US" b="1" dirty="0" smtClean="0"/>
              <a:t>2.2 </a:t>
            </a:r>
            <a:r>
              <a:rPr lang="th-TH" b="1" dirty="0" smtClean="0"/>
              <a:t>การเปลี่ยนแปลงของ</a:t>
            </a:r>
            <a:r>
              <a:rPr lang="th-TH" b="1" dirty="0" err="1" smtClean="0"/>
              <a:t>เทค</a:t>
            </a:r>
            <a:r>
              <a:rPr lang="th-TH" b="1" dirty="0" smtClean="0"/>
              <a:t>โน</a:t>
            </a:r>
            <a:r>
              <a:rPr lang="th-TH" b="1" dirty="0"/>
              <a:t>ฯ</a:t>
            </a:r>
            <a:r>
              <a:rPr lang="th-TH" b="1" dirty="0" smtClean="0"/>
              <a:t>หน้าที่ </a:t>
            </a:r>
            <a:r>
              <a:rPr lang="en-US" b="1" dirty="0" smtClean="0"/>
              <a:t>23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>
            <a:normAutofit fontScale="92500" lnSpcReduction="10000"/>
          </a:bodyPr>
          <a:lstStyle/>
          <a:p>
            <a:r>
              <a:rPr lang="th-TH" sz="5400" b="1" dirty="0" smtClean="0"/>
              <a:t>เปลี่ยนแปลงเทคโนโลยีเตาที่ย้ายได้</a:t>
            </a:r>
          </a:p>
          <a:p>
            <a:r>
              <a:rPr lang="en-US" sz="5400" b="1" dirty="0"/>
              <a:t>4</a:t>
            </a:r>
            <a:r>
              <a:rPr lang="en-US" sz="5400" b="1" dirty="0" smtClean="0"/>
              <a:t>. </a:t>
            </a:r>
            <a:r>
              <a:rPr lang="th-TH" sz="5400" b="1" dirty="0" smtClean="0"/>
              <a:t>เตาแก๊ส </a:t>
            </a:r>
            <a:r>
              <a:rPr lang="en-US" sz="5400" b="1" dirty="0" smtClean="0"/>
              <a:t>=</a:t>
            </a:r>
            <a:r>
              <a:rPr lang="th-TH" sz="5400" b="1" dirty="0" smtClean="0"/>
              <a:t>ระวังแก๊สรั่ว</a:t>
            </a:r>
          </a:p>
          <a:p>
            <a:r>
              <a:rPr lang="en-US" sz="5400" b="1" dirty="0"/>
              <a:t>5</a:t>
            </a:r>
            <a:r>
              <a:rPr lang="en-US" sz="5400" b="1" dirty="0" smtClean="0"/>
              <a:t>. </a:t>
            </a:r>
            <a:r>
              <a:rPr lang="th-TH" sz="5400" b="1" dirty="0" smtClean="0"/>
              <a:t>เตาไฟฟ้า</a:t>
            </a:r>
            <a:r>
              <a:rPr lang="en-US" sz="5400" b="1" dirty="0" smtClean="0"/>
              <a:t>= </a:t>
            </a:r>
            <a:r>
              <a:rPr lang="th-TH" sz="5400" b="1" dirty="0" smtClean="0"/>
              <a:t>ร้อนที่ผิวเตา ใช้ไฟมาก</a:t>
            </a:r>
          </a:p>
          <a:p>
            <a:r>
              <a:rPr lang="en-US" sz="5400" b="1" dirty="0"/>
              <a:t>6</a:t>
            </a:r>
            <a:r>
              <a:rPr lang="en-US" sz="5400" b="1" dirty="0" smtClean="0"/>
              <a:t>. </a:t>
            </a:r>
            <a:r>
              <a:rPr lang="th-TH" sz="5400" b="1" dirty="0" smtClean="0"/>
              <a:t>เตาแม่เหล็กไฟฟ้า </a:t>
            </a:r>
            <a:r>
              <a:rPr lang="en-US" sz="5400" b="1" dirty="0" smtClean="0"/>
              <a:t>=</a:t>
            </a:r>
            <a:r>
              <a:rPr lang="th-TH" sz="5400" b="1" dirty="0" smtClean="0"/>
              <a:t>สัมผัสผิวเตาได้</a:t>
            </a:r>
          </a:p>
          <a:p>
            <a:pPr marL="0" indent="0">
              <a:buNone/>
            </a:pPr>
            <a:r>
              <a:rPr lang="th-TH" sz="4800" b="1" dirty="0" smtClean="0"/>
              <a:t>ใช้ไฟน้อย แต่ใช้เครื่องครัวเฉพาะทางซึ่งหายาก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65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</TotalTime>
  <Words>903</Words>
  <Application>Microsoft Office PowerPoint</Application>
  <PresentationFormat>นำเสนอทางหน้าจอ (4:3)</PresentationFormat>
  <Paragraphs>133</Paragraphs>
  <Slides>16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ไหลเวียน</vt:lpstr>
      <vt:lpstr>ใบความรู้สรุปบทที่ 1-3 วิชาการออกแบบและเทคโนโลยี   ว21104</vt:lpstr>
      <vt:lpstr>กำหนดการสอบกลางภาค 2/2561 ครั้งที่ 2 </vt:lpstr>
      <vt:lpstr>บทที่ 1  1.1 ความหมายของเทคโนโลยี หน้าที่ 3</vt:lpstr>
      <vt:lpstr>1.2 ประโยชน์ของเทคโนโลยี หน้าที่ 7</vt:lpstr>
      <vt:lpstr>ทบทวน สรุปบทที่ 2 การเปลี่ยนแปลงของเทคโนโลยี  วิชาการออกแบบและเทคโนโลยี  ว21104</vt:lpstr>
      <vt:lpstr>2.1 การเปลี่ยนแปลงของเทคโนฯหน้าที่ 18</vt:lpstr>
      <vt:lpstr>2.1 การเปลี่ยนแปลงของเทคโนฯหน้าที่ 21</vt:lpstr>
      <vt:lpstr>2.2 การเปลี่ยนแปลงของเทคโนฯหน้าที่ 24</vt:lpstr>
      <vt:lpstr>2.2 การเปลี่ยนแปลงของเทคโนฯหน้าที่ 23</vt:lpstr>
      <vt:lpstr>2.2 การเปลี่ยนแปลงของเทคโนฯหน้าที่ 26</vt:lpstr>
      <vt:lpstr>2.2 การเปลี่ยนแปลงของเทคโนฯหน้าที่ 28</vt:lpstr>
      <vt:lpstr>     ทบทวน สรุปบทที่ 3 ระบบ ทางเทคโนโลยี  วิชาการออกแบบและเทคโนโลยี  ว21104</vt:lpstr>
      <vt:lpstr>3.1 ความและประเภทของระบบฯ หน้าที่ 37</vt:lpstr>
      <vt:lpstr>3.2 องค์ประกอบระบบทางเทคโนโลยี หน้าที่ 40</vt:lpstr>
      <vt:lpstr>3.2 ตัวอย่างระบบทางเทคโนโลยีฯ หน้าที่ 41-43</vt:lpstr>
      <vt:lpstr>3.3 ตัวอย่างวิเคราะห์ระบบฯ หน้าที่ 45-50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 8.1</dc:creator>
  <cp:lastModifiedBy>WIN 8.1</cp:lastModifiedBy>
  <cp:revision>56</cp:revision>
  <cp:lastPrinted>2019-01-15T12:01:54Z</cp:lastPrinted>
  <dcterms:created xsi:type="dcterms:W3CDTF">2019-01-10T02:33:38Z</dcterms:created>
  <dcterms:modified xsi:type="dcterms:W3CDTF">2019-01-15T12:02:42Z</dcterms:modified>
</cp:coreProperties>
</file>